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601200" cy="12801600" type="A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4" d="100"/>
          <a:sy n="84" d="100"/>
        </p:scale>
        <p:origin x="-1032" y="142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2038787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720090" y="3976796"/>
            <a:ext cx="8161020" cy="2744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rm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t" anchorCtr="0">
            <a:normAutofit/>
          </a:bodyPr>
          <a:lstStyle>
            <a:lvl1pPr lvl="0" algn="ctr" rtl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None/>
              <a:defRPr>
                <a:solidFill>
                  <a:srgbClr val="888888"/>
                </a:solidFill>
              </a:defRPr>
            </a:lvl1pPr>
            <a:lvl2pPr lvl="1" algn="ctr" rtl="1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rgbClr val="888888"/>
              </a:buClr>
              <a:buSzPts val="3900"/>
              <a:buNone/>
              <a:defRPr>
                <a:solidFill>
                  <a:srgbClr val="888888"/>
                </a:solidFill>
              </a:defRPr>
            </a:lvl2pPr>
            <a:lvl3pPr lvl="2" algn="ctr" rtl="1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rgbClr val="888888"/>
              </a:buClr>
              <a:buSzPts val="3400"/>
              <a:buNone/>
              <a:defRPr>
                <a:solidFill>
                  <a:srgbClr val="888888"/>
                </a:solidFill>
              </a:defRPr>
            </a:lvl3pPr>
            <a:lvl4pPr lvl="3" algn="ct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4pPr>
            <a:lvl5pPr lvl="4" algn="ct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5pPr>
            <a:lvl6pPr lvl="5" algn="ct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6pPr>
            <a:lvl7pPr lvl="6" algn="ct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7pPr>
            <a:lvl8pPr lvl="7" algn="ct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8pPr>
            <a:lvl9pPr lvl="8" algn="ct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pPr marL="0" lvl="0" indent="0" algn="l" rtl="1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rm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576368" y="2890734"/>
            <a:ext cx="8448464" cy="8641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t" anchorCtr="0">
            <a:normAutofit/>
          </a:bodyPr>
          <a:lstStyle>
            <a:lvl1pPr marL="457200" lvl="0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pPr marL="0" lvl="0" indent="0" algn="l" rtl="1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2579582" y="4893948"/>
            <a:ext cx="10922846" cy="2160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rm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820968" y="2813688"/>
            <a:ext cx="10922846" cy="6320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t" anchorCtr="0">
            <a:normAutofit/>
          </a:bodyPr>
          <a:lstStyle>
            <a:lvl1pPr marL="457200" lvl="0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pPr marL="0" lvl="0" indent="0" algn="l" rtl="1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rm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80060" y="2987042"/>
            <a:ext cx="8641080" cy="8448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t" anchorCtr="0">
            <a:normAutofit/>
          </a:bodyPr>
          <a:lstStyle>
            <a:lvl1pPr marL="457200" lvl="0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pPr marL="0" lvl="0" indent="0" algn="l" rtl="1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t" anchorCtr="0">
            <a:normAutofit/>
          </a:bodyPr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Calibri"/>
              <a:buNone/>
              <a:defRPr sz="56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b" anchorCtr="0">
            <a:normAutofit/>
          </a:bodyPr>
          <a:lstStyle>
            <a:lvl1pPr marL="457200" lvl="0" indent="-2286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1pPr>
            <a:lvl2pPr marL="914400" lvl="1" indent="-228600" algn="r" rtl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500"/>
              <a:buNone/>
              <a:defRPr sz="2500">
                <a:solidFill>
                  <a:srgbClr val="888888"/>
                </a:solidFill>
              </a:defRPr>
            </a:lvl2pPr>
            <a:lvl3pPr marL="1371600" lvl="2" indent="-2286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 sz="2200">
                <a:solidFill>
                  <a:srgbClr val="888888"/>
                </a:solidFill>
              </a:defRPr>
            </a:lvl3pPr>
            <a:lvl4pPr marL="1828800" lvl="3" indent="-228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4pPr>
            <a:lvl5pPr marL="2286000" lvl="4" indent="-228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5pPr>
            <a:lvl6pPr marL="2743200" lvl="5" indent="-228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6pPr>
            <a:lvl7pPr marL="3200400" lvl="6" indent="-228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7pPr>
            <a:lvl8pPr marL="3657600" lvl="7" indent="-228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8pPr>
            <a:lvl9pPr marL="4114800" lvl="8" indent="-228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pPr marL="0" lvl="0" indent="0" algn="l" rtl="1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rm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80060" y="2987042"/>
            <a:ext cx="4240530" cy="8448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t" anchorCtr="0">
            <a:normAutofit/>
          </a:bodyPr>
          <a:lstStyle>
            <a:lvl1pPr marL="457200" lvl="0" indent="-476250" algn="r" rtl="1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Char char="•"/>
              <a:defRPr sz="3900"/>
            </a:lvl1pPr>
            <a:lvl2pPr marL="914400" lvl="1" indent="-444500" algn="r" rtl="1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Char char="–"/>
              <a:defRPr sz="3400"/>
            </a:lvl2pPr>
            <a:lvl3pPr marL="1371600" lvl="2" indent="-4064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3pPr>
            <a:lvl4pPr marL="1828800" lvl="3" indent="-387350" algn="r" rtl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 sz="2500"/>
            </a:lvl4pPr>
            <a:lvl5pPr marL="2286000" lvl="4" indent="-387350" algn="r" rtl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 sz="2500"/>
            </a:lvl5pPr>
            <a:lvl6pPr marL="2743200" lvl="5" indent="-387350" algn="r" rtl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6pPr>
            <a:lvl7pPr marL="3200400" lvl="6" indent="-387350" algn="r" rtl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7pPr>
            <a:lvl8pPr marL="3657600" lvl="7" indent="-387350" algn="r" rtl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8pPr>
            <a:lvl9pPr marL="4114800" lvl="8" indent="-387350" algn="r" rtl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4880610" y="2987042"/>
            <a:ext cx="4240530" cy="8448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t" anchorCtr="0">
            <a:normAutofit/>
          </a:bodyPr>
          <a:lstStyle>
            <a:lvl1pPr marL="457200" lvl="0" indent="-476250" algn="r" rtl="1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Char char="•"/>
              <a:defRPr sz="3900"/>
            </a:lvl1pPr>
            <a:lvl2pPr marL="914400" lvl="1" indent="-444500" algn="r" rtl="1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Char char="–"/>
              <a:defRPr sz="3400"/>
            </a:lvl2pPr>
            <a:lvl3pPr marL="1371600" lvl="2" indent="-4064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3pPr>
            <a:lvl4pPr marL="1828800" lvl="3" indent="-387350" algn="r" rtl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–"/>
              <a:defRPr sz="2500"/>
            </a:lvl4pPr>
            <a:lvl5pPr marL="2286000" lvl="4" indent="-387350" algn="r" rtl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»"/>
              <a:defRPr sz="2500"/>
            </a:lvl5pPr>
            <a:lvl6pPr marL="2743200" lvl="5" indent="-387350" algn="r" rtl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6pPr>
            <a:lvl7pPr marL="3200400" lvl="6" indent="-387350" algn="r" rtl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7pPr>
            <a:lvl8pPr marL="3657600" lvl="7" indent="-387350" algn="r" rtl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8pPr>
            <a:lvl9pPr marL="4114800" lvl="8" indent="-387350" algn="r" rtl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pPr marL="0" lvl="0" indent="0" algn="l" rtl="1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rm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2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80061" y="2865544"/>
            <a:ext cx="4242197" cy="1194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b" anchorCtr="0">
            <a:normAutofit/>
          </a:bodyPr>
          <a:lstStyle>
            <a:lvl1pPr marL="457200" lvl="0" indent="-228600" algn="r" rtl="1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 b="1"/>
            </a:lvl1pPr>
            <a:lvl2pPr marL="914400" lvl="1" indent="-2286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2pPr>
            <a:lvl3pPr marL="1371600" lvl="2" indent="-228600" algn="r" rtl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 b="1"/>
            </a:lvl3pPr>
            <a:lvl4pPr marL="1828800" lvl="3" indent="-2286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4pPr>
            <a:lvl5pPr marL="2286000" lvl="4" indent="-2286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5pPr>
            <a:lvl6pPr marL="2743200" lvl="5" indent="-2286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6pPr>
            <a:lvl7pPr marL="3200400" lvl="6" indent="-2286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7pPr>
            <a:lvl8pPr marL="3657600" lvl="7" indent="-2286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8pPr>
            <a:lvl9pPr marL="4114800" lvl="8" indent="-2286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80061" y="4059766"/>
            <a:ext cx="4242197" cy="7375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t" anchorCtr="0">
            <a:normAutofit/>
          </a:bodyPr>
          <a:lstStyle>
            <a:lvl1pPr marL="457200" lvl="0" indent="-444500" algn="r" rtl="1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  <a:defRPr sz="3400"/>
            </a:lvl1pPr>
            <a:lvl2pPr marL="914400" lvl="1" indent="-4064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7350" algn="r" rtl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3pPr>
            <a:lvl4pPr marL="1828800" lvl="3" indent="-3683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  <a:defRPr sz="2200"/>
            </a:lvl4pPr>
            <a:lvl5pPr marL="2286000" lvl="4" indent="-3683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»"/>
              <a:defRPr sz="2200"/>
            </a:lvl5pPr>
            <a:lvl6pPr marL="2743200" lvl="5" indent="-3683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6pPr>
            <a:lvl7pPr marL="3200400" lvl="6" indent="-3683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7pPr>
            <a:lvl8pPr marL="3657600" lvl="7" indent="-3683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8pPr>
            <a:lvl9pPr marL="4114800" lvl="8" indent="-3683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4877278" y="2865544"/>
            <a:ext cx="4243863" cy="1194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b" anchorCtr="0">
            <a:normAutofit/>
          </a:bodyPr>
          <a:lstStyle>
            <a:lvl1pPr marL="457200" lvl="0" indent="-228600" algn="r" rtl="1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 b="1"/>
            </a:lvl1pPr>
            <a:lvl2pPr marL="914400" lvl="1" indent="-2286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2pPr>
            <a:lvl3pPr marL="1371600" lvl="2" indent="-228600" algn="r" rtl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 b="1"/>
            </a:lvl3pPr>
            <a:lvl4pPr marL="1828800" lvl="3" indent="-2286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4pPr>
            <a:lvl5pPr marL="2286000" lvl="4" indent="-2286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5pPr>
            <a:lvl6pPr marL="2743200" lvl="5" indent="-2286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6pPr>
            <a:lvl7pPr marL="3200400" lvl="6" indent="-2286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7pPr>
            <a:lvl8pPr marL="3657600" lvl="7" indent="-2286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8pPr>
            <a:lvl9pPr marL="4114800" lvl="8" indent="-2286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  <a:defRPr sz="22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4877278" y="4059766"/>
            <a:ext cx="4243863" cy="7375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t" anchorCtr="0">
            <a:normAutofit/>
          </a:bodyPr>
          <a:lstStyle>
            <a:lvl1pPr marL="457200" lvl="0" indent="-444500" algn="r" rtl="1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  <a:defRPr sz="3400"/>
            </a:lvl1pPr>
            <a:lvl2pPr marL="914400" lvl="1" indent="-4064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7350" algn="r" rtl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500"/>
            </a:lvl3pPr>
            <a:lvl4pPr marL="1828800" lvl="3" indent="-3683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  <a:defRPr sz="2200"/>
            </a:lvl4pPr>
            <a:lvl5pPr marL="2286000" lvl="4" indent="-3683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»"/>
              <a:defRPr sz="2200"/>
            </a:lvl5pPr>
            <a:lvl6pPr marL="2743200" lvl="5" indent="-3683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6pPr>
            <a:lvl7pPr marL="3200400" lvl="6" indent="-3683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7pPr>
            <a:lvl8pPr marL="3657600" lvl="7" indent="-3683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8pPr>
            <a:lvl9pPr marL="4114800" lvl="8" indent="-368300" algn="r" rtl="1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  <a:defRPr sz="22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pPr marL="0" lvl="0" indent="0" algn="l" rtl="1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rm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pPr marL="0" lvl="0" indent="0" algn="l" rtl="1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pPr marL="0" lvl="0" indent="0" algn="l" rtl="1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80061" y="509694"/>
            <a:ext cx="3158729" cy="2169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b" anchorCtr="0">
            <a:normAutofit/>
          </a:bodyPr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28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753803" y="509695"/>
            <a:ext cx="5367338" cy="10925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t" anchorCtr="0">
            <a:normAutofit/>
          </a:bodyPr>
          <a:lstStyle>
            <a:lvl1pPr marL="457200" lvl="0" indent="-514350" algn="r" rtl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Char char="•"/>
              <a:defRPr sz="4500"/>
            </a:lvl1pPr>
            <a:lvl2pPr marL="914400" lvl="1" indent="-476250" algn="r" rtl="1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Char char="–"/>
              <a:defRPr sz="3900"/>
            </a:lvl2pPr>
            <a:lvl3pPr marL="1371600" lvl="2" indent="-444500" algn="r" rtl="1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Char char="•"/>
              <a:defRPr sz="3400"/>
            </a:lvl3pPr>
            <a:lvl4pPr marL="1828800" lvl="3" indent="-4064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4pPr>
            <a:lvl5pPr marL="2286000" lvl="4" indent="-4064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»"/>
              <a:defRPr sz="2800"/>
            </a:lvl5pPr>
            <a:lvl6pPr marL="2743200" lvl="5" indent="-4064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6pPr>
            <a:lvl7pPr marL="3200400" lvl="6" indent="-4064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7pPr>
            <a:lvl8pPr marL="3657600" lvl="7" indent="-4064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8pPr>
            <a:lvl9pPr marL="4114800" lvl="8" indent="-4064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80061" y="2678855"/>
            <a:ext cx="3158729" cy="875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t" anchorCtr="0">
            <a:normAutofit/>
          </a:bodyPr>
          <a:lstStyle>
            <a:lvl1pPr marL="457200" lvl="0" indent="-228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marL="914400" lvl="1" indent="-228600" algn="r" rtl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2pPr>
            <a:lvl3pPr marL="1371600" lvl="2" indent="-228600" algn="r" rtl="1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marL="1828800" lvl="3" indent="-228600" algn="r" rtl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4pPr>
            <a:lvl5pPr marL="2286000" lvl="4" indent="-228600" algn="r" rtl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5pPr>
            <a:lvl6pPr marL="2743200" lvl="5" indent="-228600" algn="r" rtl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6pPr>
            <a:lvl7pPr marL="3200400" lvl="6" indent="-228600" algn="r" rtl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7pPr>
            <a:lvl8pPr marL="3657600" lvl="7" indent="-228600" algn="r" rtl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8pPr>
            <a:lvl9pPr marL="4114800" lvl="8" indent="-228600" algn="r" rtl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pPr marL="0" lvl="0" indent="0" algn="l" rtl="1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b" anchorCtr="0">
            <a:normAutofit/>
          </a:bodyPr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 sz="28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881902" y="1143846"/>
            <a:ext cx="5760720" cy="768096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881902" y="10019032"/>
            <a:ext cx="5760720" cy="15024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t" anchorCtr="0">
            <a:normAutofit/>
          </a:bodyPr>
          <a:lstStyle>
            <a:lvl1pPr marL="457200" lvl="0" indent="-228600" algn="r" rtl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marL="914400" lvl="1" indent="-228600" algn="r" rtl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/>
            </a:lvl2pPr>
            <a:lvl3pPr marL="1371600" lvl="2" indent="-228600" algn="r" rtl="1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marL="1828800" lvl="3" indent="-228600" algn="r" rtl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4pPr>
            <a:lvl5pPr marL="2286000" lvl="4" indent="-228600" algn="r" rtl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5pPr>
            <a:lvl6pPr marL="2743200" lvl="5" indent="-228600" algn="r" rtl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6pPr>
            <a:lvl7pPr marL="3200400" lvl="6" indent="-228600" algn="r" rtl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7pPr>
            <a:lvl8pPr marL="3657600" lvl="7" indent="-228600" algn="r" rtl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8pPr>
            <a:lvl9pPr marL="4114800" lvl="8" indent="-228600" algn="r" rtl="1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pPr marL="0" lvl="0" indent="0" algn="l" rtl="1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rmAutofit/>
          </a:bodyPr>
          <a:lstStyle>
            <a:lvl1pPr marR="0"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200"/>
              <a:buFont typeface="Calibri"/>
              <a:buNone/>
              <a:defRPr sz="6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80060" y="2987042"/>
            <a:ext cx="8641080" cy="8448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t" anchorCtr="0">
            <a:normAutofit/>
          </a:bodyPr>
          <a:lstStyle>
            <a:lvl1pPr marL="457200" marR="0" lvl="0" indent="-514350" algn="r" rtl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Char char="•"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76250" algn="r" rtl="1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Char char="–"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44500" algn="r" rtl="1">
              <a:lnSpc>
                <a:spcPct val="100000"/>
              </a:lnSpc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  <a:defRPr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064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064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»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064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064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064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06400" algn="r" rtl="1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marR="0"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marR="0" lvl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8000" tIns="64000" rIns="128000" bIns="64000" anchor="ctr" anchorCtr="0">
            <a:noAutofit/>
          </a:bodyPr>
          <a:lstStyle>
            <a:lvl1pPr marL="0" marR="0" lvl="0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pPr marL="0" lvl="0" indent="0" algn="l" rtl="1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" y="0"/>
            <a:ext cx="9601201" cy="128016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4803739" y="1792288"/>
            <a:ext cx="4677381" cy="1440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endParaRPr sz="25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60123" y="6770077"/>
            <a:ext cx="30069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1600" dirty="0"/>
              <a:t>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7575" y="5986944"/>
            <a:ext cx="573491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جامعه آماری در این پژوهش نوجوانان دختر محصل در رشته های تجربی و ریاضی بوده است. نمونه گیری از این جامعه به روش در دسترس انجام شده است. </a:t>
            </a:r>
          </a:p>
          <a:p>
            <a:pPr algn="justLow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در این پژوهش از دو پرسشنامه کمال‌گرایی مثبت و منفی تری شولتز و همکاران (1995) و پرسشنامه انگیزش تحصیلی هارتر (1981) برای جمع آوری اطلاعات استفاده شد.</a:t>
            </a:r>
          </a:p>
          <a:p>
            <a:pPr algn="justLow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این پرسشنامه‌ها آنلاین شد و شرکت کنندگان (60 نفر) از طریق لینک به پرسشنامه‌ها دسترسی پیدا کرده و آن‌ها را تکمیل کردند.</a:t>
            </a:r>
          </a:p>
          <a:p>
            <a:pPr algn="justLow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سپس پرسشنامه‌های تکمیل شده نمره‌گذاری شده و داده‌های گردآوری شده تحلیل شدند.</a:t>
            </a:r>
          </a:p>
          <a:p>
            <a:pPr algn="justLow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در این پژوهش از روش مقایسه میانگین ها و آزمون تی مستقل برای تعیین وجود یا عدم وجود تفاوت معنادار بین متغیرهای پژوهش در دو گروه تحصیلی تجربی و ریاضی استفاده شد.</a:t>
            </a:r>
          </a:p>
          <a:p>
            <a:pPr algn="justLow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همچنین روش همبستگی پیرسون نیز برای سنجش ارتباط همبستگی میان انگیزش تحصیلی و کمال‌گرایی مثبت و منفی به کار گرفته شد.</a:t>
            </a:r>
          </a:p>
          <a:p>
            <a:pPr algn="justLow" rtl="1"/>
            <a:endParaRPr lang="fa-IR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46871" y="9313438"/>
            <a:ext cx="7484852" cy="1244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Low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dirty="0">
                <a:effectLst/>
                <a:latin typeface="Bnazanin"/>
                <a:ea typeface="Bnazanin"/>
                <a:cs typeface="B Nazanin" panose="00000400000000000000" pitchFamily="2" charset="-78"/>
              </a:rPr>
              <a:t>از آن جا که انگیزش تحصیلی با کمال‌گرایی مثبت در هر دو رشته ریاضی و تجربی همبستگی مثبت داشت، نگرانی برای کاهش انگیزش تحصیلی در دانش‌آموزان با کمال‌گرایی مثبت وجود ندارد.</a:t>
            </a:r>
            <a:r>
              <a:rPr lang="fa-IR" dirty="0">
                <a:latin typeface="Bnazanin"/>
                <a:ea typeface="Bnazanin"/>
                <a:cs typeface="B Nazanin" panose="00000400000000000000" pitchFamily="2" charset="-78"/>
              </a:rPr>
              <a:t> </a:t>
            </a:r>
            <a:r>
              <a:rPr lang="fa-IR" dirty="0">
                <a:effectLst/>
                <a:latin typeface="Bnazanin"/>
                <a:ea typeface="Bnazanin"/>
                <a:cs typeface="B Nazanin" panose="00000400000000000000" pitchFamily="2" charset="-78"/>
              </a:rPr>
              <a:t>از طرفی در رشته ریاضی بین انگیزش تحصیلی و کمال‌گرایی منفی ارتباط معناداری نبود، که این نیز نتیجه مثبتی است و نشان می‌دهد کمال‌گرایی منفی، انگیزش تحصیلی این دانش‌آموزان را کمتر تحت تاثیر قرار می‌دهد. اما در دانش‌آموزان رشته تجربی بین انگیزش تحصیلی و کمال‌گرایی منفی همبستگی منفی وجود داشت. به این معنا که با افزایش رفتارهای کمال‌گرایانه منفی، انگیزش تحصیلی آنان کاهش می یابد و کمال‌گرایی منفی برای این دانش‌آموزان تاثیر منفی دارد.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-518746" y="10673863"/>
            <a:ext cx="860766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fa-IR" dirty="0"/>
          </a:p>
        </p:txBody>
      </p:sp>
      <p:sp>
        <p:nvSpPr>
          <p:cNvPr id="27" name="Rectangle 26"/>
          <p:cNvSpPr/>
          <p:nvPr/>
        </p:nvSpPr>
        <p:spPr>
          <a:xfrm>
            <a:off x="73435" y="10851624"/>
            <a:ext cx="7631723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1300" dirty="0">
                <a:cs typeface="B Nazanin" panose="00000400000000000000" pitchFamily="2" charset="-78"/>
              </a:rPr>
              <a:t>1. روحی، قنبر. آسایش، حمید. وضعيت انگيزه تحصيلي دانشجويان دانشگاه علوم پزشکي گلستان، مجله ایرانی آموزش در علوم پزشکی، 1391، شماره 12، صفحات 152 تا 159</a:t>
            </a:r>
          </a:p>
          <a:p>
            <a:pPr algn="r" rtl="1"/>
            <a:r>
              <a:rPr lang="fa-IR" sz="1300" dirty="0">
                <a:cs typeface="B Nazanin" panose="00000400000000000000" pitchFamily="2" charset="-78"/>
              </a:rPr>
              <a:t>2.رمضان‌زاده، حسام. عرب‌نرمی، بتول. اقبالی هشجین، بهشته. بررسی ارتباط بین ابعاد کمال‌گرایی و خودکارآمدی در دانشجویان دختر شرکت‌کننده در کلاس‌های ایروبیک و سایر دانشجویان، نشریه مطالعات روان‌شناسی ورزشی، تهران، پژوهشگاه تربیت بدنی و علوم ورزشی، 1392 جلد 4، صفحات 69 تا 78</a:t>
            </a:r>
          </a:p>
          <a:p>
            <a:pPr algn="r" rtl="1"/>
            <a:r>
              <a:rPr lang="fa-IR" sz="1300" dirty="0">
                <a:cs typeface="B Nazanin" panose="00000400000000000000" pitchFamily="2" charset="-78"/>
              </a:rPr>
              <a:t>3. عقیلی، رضا. مهرورز، محبوبه. صادقی گندمانی، کامران. بررسی رابطه کمال گرایی، جایگاه مهار درونی و خودکارآمدی با اضطراب امتحان و پیشرفت تحصیلی دانش‌آموزان مراکز استعداد درخشان شهرکرد، 1396، رویش روانشناسی، شماره 6، صفحات 53 تا 78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6EA2D155-0640-491A-AE30-A04469BFE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8200" y="6297613"/>
            <a:ext cx="960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D1F7BCDC-7382-4C69-B918-7A427D31D085}"/>
              </a:ext>
            </a:extLst>
          </p:cNvPr>
          <p:cNvSpPr/>
          <p:nvPr/>
        </p:nvSpPr>
        <p:spPr>
          <a:xfrm>
            <a:off x="11430" y="3498487"/>
            <a:ext cx="9610831" cy="1936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ar-SA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کمال‌گرایی ویژگی شخصیتی‌ای است که خود را به شکل تلاش فرد برای بی‌عیب و نقص بودن و رسیدن به اهداف ناممکن و همچنین انتخاب</a:t>
            </a:r>
            <a:endParaRPr lang="fa-IR" b="0" i="0" u="none" strike="noStrike" cap="none" dirty="0">
              <a:solidFill>
                <a:srgbClr val="000000"/>
              </a:solidFill>
              <a:latin typeface="Calibri"/>
              <a:ea typeface="Calibri"/>
              <a:cs typeface="B Nazanin" panose="00000400000000000000" pitchFamily="2" charset="-78"/>
              <a:sym typeface="Calibri"/>
            </a:endParaRPr>
          </a:p>
          <a:p>
            <a:pPr marL="0" marR="0" lvl="0" indent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ar-SA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و تنظیم معیارهایی فراتر از دسترس یا غیرمنطقی نشان می‌دهد. افراد کمال‌گرا ارزیابی‌های سخت‌گیرانه نسبت به خود دارند و ارزش خود را فقط</a:t>
            </a:r>
            <a:endParaRPr lang="fa-IR" b="0" i="0" u="none" strike="noStrike" cap="none" dirty="0">
              <a:solidFill>
                <a:srgbClr val="000000"/>
              </a:solidFill>
              <a:latin typeface="Calibri"/>
              <a:ea typeface="Calibri"/>
              <a:cs typeface="B Nazanin" panose="00000400000000000000" pitchFamily="2" charset="-78"/>
              <a:sym typeface="Calibri"/>
            </a:endParaRPr>
          </a:p>
          <a:p>
            <a:pPr marL="0" marR="0" lvl="0" indent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ar-SA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در گرو رسیدن به این معیارها و اهداف ناممکن می‌دانند. عدم موفقیت در برآورده کردن این معیارهای غیرمنطقی، سبب ایجاد احساس بی‌ارزشی در این</a:t>
            </a:r>
            <a:endParaRPr lang="fa-IR" b="0" i="0" u="none" strike="noStrike" cap="none" dirty="0">
              <a:solidFill>
                <a:srgbClr val="000000"/>
              </a:solidFill>
              <a:latin typeface="Calibri"/>
              <a:ea typeface="Calibri"/>
              <a:cs typeface="B Nazanin" panose="00000400000000000000" pitchFamily="2" charset="-78"/>
              <a:sym typeface="Calibri"/>
            </a:endParaRPr>
          </a:p>
          <a:p>
            <a:pPr marL="0" marR="0" lvl="0" indent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ar-SA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افراد می‌شود. آن‌ها همچنین  اهمیت زیادی به ارزیابی دیگران می‌دهند و نگران تایید نشدن توسط دیگران هستند</a:t>
            </a:r>
            <a:r>
              <a:rPr lang="fa-IR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. پژوهش‌های بسیاری بر روی ارتباط</a:t>
            </a:r>
          </a:p>
          <a:p>
            <a:pPr marL="0" marR="0" lvl="0" indent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fa-IR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کمال‌گرایی با سایر عوامل، ویژگی‌ها و ساخت‌های روانی انجام شده است. در این پژوهش ارتباط این ویژگی با انگیزش تحصیلی دانش‌آموزان مورد بررسی قرار گرفته،</a:t>
            </a:r>
          </a:p>
          <a:p>
            <a:pPr marL="0" marR="0" lvl="0" indent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fa-IR" dirty="0"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و دو گروه تجربی و ریاضی با هم مقایسه می‌شوند. </a:t>
            </a:r>
            <a:r>
              <a:rPr lang="fa-IR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عوامل بسیاری بر یادگیری دانش‌آموزان در محیط‌های تحصیلی موثر هستند که یکی از مهم‌ترین آن‌ها انگیزش</a:t>
            </a:r>
          </a:p>
          <a:p>
            <a:pPr marL="0" marR="0" lvl="0" indent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fa-IR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تحصیلی است. انگیزش تحصیلی به رفتارهایی گفته می‌شود که</a:t>
            </a:r>
            <a:r>
              <a:rPr lang="fa-IR" dirty="0"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 </a:t>
            </a:r>
            <a:r>
              <a:rPr lang="fa-IR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به یادگیری و پیشرفت در تحصیل مربوط است. با بررسی ارتباط انگیزش تحصیلی و انواع مثبت و منفی کمال‌گرایی</a:t>
            </a:r>
            <a:r>
              <a:rPr lang="fa-IR" dirty="0"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، می‎توان به افراد کمال‌گرا کمک کرد تا در جهت کاهش ویژگی‌های کمال‌گرایانه منفی حرکت کرده و انگیزه تحصیلی خود را افزایش دهند.</a:t>
            </a:r>
            <a:endParaRPr lang="fa-IR" b="0" i="0" u="none" strike="noStrike" cap="none" dirty="0">
              <a:solidFill>
                <a:srgbClr val="000000"/>
              </a:solidFill>
              <a:latin typeface="Calibri"/>
              <a:ea typeface="Calibri"/>
              <a:cs typeface="B Nazanin" panose="00000400000000000000" pitchFamily="2" charset="-78"/>
              <a:sym typeface="Calibri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55C68F45-F613-4693-BEBD-5EC6276BA839}"/>
              </a:ext>
            </a:extLst>
          </p:cNvPr>
          <p:cNvSpPr/>
          <p:nvPr/>
        </p:nvSpPr>
        <p:spPr>
          <a:xfrm>
            <a:off x="138266" y="1550274"/>
            <a:ext cx="94648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buSzPts val="2500"/>
            </a:pPr>
            <a:r>
              <a:rPr lang="ar-SA" dirty="0">
                <a:solidFill>
                  <a:schemeClr val="dk1"/>
                </a:solidFill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کمال‌گرایی یکی از صفات شخصیتی افراد است و خود را به شکل تلاش فرد برای بی‌عیب و</a:t>
            </a:r>
            <a:endParaRPr lang="fa-IR" dirty="0">
              <a:solidFill>
                <a:schemeClr val="dk1"/>
              </a:solidFill>
              <a:latin typeface="Calibri"/>
              <a:ea typeface="Calibri"/>
              <a:cs typeface="B Nazanin" panose="00000400000000000000" pitchFamily="2" charset="-78"/>
              <a:sym typeface="Calibri"/>
            </a:endParaRPr>
          </a:p>
          <a:p>
            <a:pPr lvl="0" algn="r" rtl="1">
              <a:buSzPts val="2500"/>
            </a:pPr>
            <a:r>
              <a:rPr lang="ar-SA" dirty="0">
                <a:solidFill>
                  <a:schemeClr val="dk1"/>
                </a:solidFill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نقص بودن نشان می‌دهد. افراد کمال‌گرا معیارها و استانداردهایی فراتر از دسترس برای خود</a:t>
            </a:r>
            <a:endParaRPr lang="fa-IR" dirty="0">
              <a:solidFill>
                <a:schemeClr val="dk1"/>
              </a:solidFill>
              <a:latin typeface="Calibri"/>
              <a:ea typeface="Calibri"/>
              <a:cs typeface="B Nazanin" panose="00000400000000000000" pitchFamily="2" charset="-78"/>
              <a:sym typeface="Calibri"/>
            </a:endParaRPr>
          </a:p>
          <a:p>
            <a:pPr lvl="0" algn="r" rtl="1">
              <a:buSzPts val="2500"/>
            </a:pPr>
            <a:r>
              <a:rPr lang="ar-SA" dirty="0">
                <a:solidFill>
                  <a:schemeClr val="dk1"/>
                </a:solidFill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انتخاب</a:t>
            </a:r>
            <a:r>
              <a:rPr lang="fa-IR" dirty="0">
                <a:solidFill>
                  <a:schemeClr val="dk1"/>
                </a:solidFill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 </a:t>
            </a:r>
            <a:r>
              <a:rPr lang="ar-SA" dirty="0">
                <a:solidFill>
                  <a:schemeClr val="dk1"/>
                </a:solidFill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می‌کنند</a:t>
            </a:r>
            <a:r>
              <a:rPr lang="fa-IR" dirty="0">
                <a:solidFill>
                  <a:schemeClr val="dk1"/>
                </a:solidFill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 و ارزش خود را در گرو رسیدن به آن‌ها می‌دانند. کمال‌گرایی دو بعد مثبت و منفی</a:t>
            </a:r>
          </a:p>
          <a:p>
            <a:pPr lvl="0" algn="r" rtl="1">
              <a:buSzPts val="2500"/>
            </a:pPr>
            <a:r>
              <a:rPr lang="fa-IR" dirty="0">
                <a:solidFill>
                  <a:schemeClr val="dk1"/>
                </a:solidFill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دارد و می‌تواند بر انگیزش تحصیلی دانش‌آموزان اثر منفی بگذارد. انگیزش تحصیلی یکی از مهم‌ترین عوامل</a:t>
            </a:r>
          </a:p>
          <a:p>
            <a:pPr lvl="0" algn="r" rtl="1">
              <a:buSzPts val="2500"/>
            </a:pPr>
            <a:r>
              <a:rPr lang="fa-IR" dirty="0">
                <a:solidFill>
                  <a:schemeClr val="dk1"/>
                </a:solidFill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موثر بر یادگیری دانش‌آموزان است. با توجه به اهمیت انگیزه در موفقیت تحصیلی دانش‌آموزان و شواهدی از</a:t>
            </a:r>
          </a:p>
          <a:p>
            <a:pPr lvl="0" algn="r" rtl="1">
              <a:buSzPts val="2500"/>
            </a:pPr>
            <a:r>
              <a:rPr lang="fa-IR" dirty="0">
                <a:solidFill>
                  <a:schemeClr val="dk1"/>
                </a:solidFill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پژوهش‌های پیشین که کمال‌گرایی و انگیزه تحصیلی را با هم مرتبط دانسته‌اند، این پژوهش در پی بررسی امکان</a:t>
            </a:r>
          </a:p>
          <a:p>
            <a:pPr lvl="0" algn="r" rtl="1">
              <a:buSzPts val="2500"/>
            </a:pPr>
            <a:r>
              <a:rPr lang="fa-IR" dirty="0">
                <a:solidFill>
                  <a:schemeClr val="dk1"/>
                </a:solidFill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ارتباط این دو متغیر، و تفاوت آن‌ها در دانش‌آموزان رشته‌های تحصیلی تجربی و ریاضی است. نتایج این پژوهش می‌تواند</a:t>
            </a:r>
          </a:p>
          <a:p>
            <a:pPr lvl="0" algn="r" rtl="1">
              <a:buSzPts val="2500"/>
            </a:pPr>
            <a:r>
              <a:rPr lang="fa-IR" dirty="0">
                <a:solidFill>
                  <a:schemeClr val="dk1"/>
                </a:solidFill>
                <a:latin typeface="Calibri"/>
                <a:ea typeface="Calibri"/>
                <a:cs typeface="B Nazanin" panose="00000400000000000000" pitchFamily="2" charset="-78"/>
                <a:sym typeface="Calibri"/>
              </a:rPr>
              <a:t>برای دانش‌آموزان، والدین و مسئولان مدرسه در برخورد با کمال‌گرایی نوجوانان مفید باشد.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866F371A-663E-40B9-84CB-3D3E61DCEE18}"/>
              </a:ext>
            </a:extLst>
          </p:cNvPr>
          <p:cNvSpPr/>
          <p:nvPr/>
        </p:nvSpPr>
        <p:spPr>
          <a:xfrm>
            <a:off x="3738281" y="305164"/>
            <a:ext cx="48487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ar-SA" sz="2400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B Arash" panose="00000400000000000000" pitchFamily="2" charset="-78"/>
                <a:sym typeface="Calibri"/>
              </a:rPr>
              <a:t>رابطه بین کمال‌گرایی و انگیزه تحصیلی در دانش‌آموزان رشته‌های تجربی و ریاضی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43B7C795-4CC3-47CF-A503-F9B418C3AB80}"/>
              </a:ext>
            </a:extLst>
          </p:cNvPr>
          <p:cNvSpPr/>
          <p:nvPr/>
        </p:nvSpPr>
        <p:spPr>
          <a:xfrm>
            <a:off x="79964" y="163788"/>
            <a:ext cx="2704212" cy="97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ar-SA" sz="2000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B Arash" panose="00000400000000000000" pitchFamily="2" charset="-78"/>
                <a:sym typeface="Calibri"/>
              </a:rPr>
              <a:t>مینا براتی </a:t>
            </a: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fa-IR" sz="2000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B Arash" panose="00000400000000000000" pitchFamily="2" charset="-78"/>
                <a:sym typeface="Calibri"/>
              </a:rPr>
              <a:t>مهسا تقی‌پور</a:t>
            </a:r>
            <a:r>
              <a:rPr lang="ar-SA" sz="2000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B Arash" panose="00000400000000000000" pitchFamily="2" charset="-78"/>
                <a:sym typeface="Calibri"/>
              </a:rPr>
              <a:t>- </a:t>
            </a:r>
            <a:r>
              <a:rPr lang="fa-IR" sz="2000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B Arash" panose="00000400000000000000" pitchFamily="2" charset="-78"/>
                <a:sym typeface="Calibri"/>
              </a:rPr>
              <a:t>سارینا</a:t>
            </a:r>
            <a:r>
              <a:rPr lang="ar-SA" sz="2000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B Arash" panose="00000400000000000000" pitchFamily="2" charset="-78"/>
                <a:sym typeface="Calibri"/>
              </a:rPr>
              <a:t> </a:t>
            </a:r>
            <a:r>
              <a:rPr lang="fa-IR" sz="2000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B Arash" panose="00000400000000000000" pitchFamily="2" charset="-78"/>
                <a:sym typeface="Calibri"/>
              </a:rPr>
              <a:t>عبدالشاه‌نژاد</a:t>
            </a:r>
            <a:endParaRPr lang="ar-SA" sz="2000" b="0" i="0" u="none" strike="noStrike" cap="none" dirty="0">
              <a:solidFill>
                <a:schemeClr val="bg1"/>
              </a:solidFill>
              <a:latin typeface="Calibri"/>
              <a:ea typeface="Calibri"/>
              <a:cs typeface="B Arash" panose="00000400000000000000" pitchFamily="2" charset="-78"/>
              <a:sym typeface="Calibri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03DBAD6F-7F1B-4705-95BE-4DE5FFDDF499}"/>
              </a:ext>
            </a:extLst>
          </p:cNvPr>
          <p:cNvSpPr/>
          <p:nvPr/>
        </p:nvSpPr>
        <p:spPr>
          <a:xfrm>
            <a:off x="-245016" y="2133566"/>
            <a:ext cx="2704212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fa-IR" sz="2000" b="0" i="0" u="none" strike="noStrike" cap="none" dirty="0">
                <a:solidFill>
                  <a:schemeClr val="bg1"/>
                </a:solidFill>
                <a:latin typeface="Times New Roman"/>
                <a:ea typeface="Times New Roman"/>
                <a:cs typeface="B Arash" panose="00000400000000000000" pitchFamily="2" charset="-78"/>
                <a:sym typeface="Times New Roman"/>
              </a:rPr>
              <a:t>رشته‌ تحصیلی</a:t>
            </a:r>
            <a:endParaRPr lang="ar-SA" sz="2000" b="0" i="0" u="none" strike="noStrike" cap="none" dirty="0">
              <a:solidFill>
                <a:schemeClr val="bg1"/>
              </a:solidFill>
              <a:latin typeface="Calibri"/>
              <a:ea typeface="Calibri"/>
              <a:cs typeface="B Arash" panose="00000400000000000000" pitchFamily="2" charset="-78"/>
              <a:sym typeface="Calibri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18C789E6-2EE8-4498-A8D7-44F3A27CCA94}"/>
              </a:ext>
            </a:extLst>
          </p:cNvPr>
          <p:cNvSpPr/>
          <p:nvPr/>
        </p:nvSpPr>
        <p:spPr>
          <a:xfrm>
            <a:off x="-245016" y="1086653"/>
            <a:ext cx="2704212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buSzPts val="1800"/>
            </a:pPr>
            <a:r>
              <a:rPr lang="fa-IR" sz="2000" b="0" i="0" u="none" strike="noStrike" cap="none" dirty="0">
                <a:solidFill>
                  <a:schemeClr val="bg1"/>
                </a:solidFill>
                <a:latin typeface="Times New Roman"/>
                <a:ea typeface="Times New Roman"/>
                <a:cs typeface="B Arash" panose="00000400000000000000" pitchFamily="2" charset="-78"/>
                <a:sym typeface="Times New Roman"/>
              </a:rPr>
              <a:t>کمال‌گرایی</a:t>
            </a:r>
            <a:endParaRPr lang="fa-IR" sz="1050" b="0" i="0" u="none" strike="noStrike" cap="none" dirty="0">
              <a:solidFill>
                <a:schemeClr val="bg1"/>
              </a:solidFill>
              <a:latin typeface="Calibri"/>
              <a:ea typeface="Calibri"/>
              <a:cs typeface="B Arash" panose="00000400000000000000" pitchFamily="2" charset="-78"/>
              <a:sym typeface="Calibri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6EC49748-B4CB-46AF-B25D-AED0764A5C46}"/>
              </a:ext>
            </a:extLst>
          </p:cNvPr>
          <p:cNvSpPr/>
          <p:nvPr/>
        </p:nvSpPr>
        <p:spPr>
          <a:xfrm>
            <a:off x="-245016" y="1621595"/>
            <a:ext cx="2704212" cy="515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buSzPts val="1800"/>
            </a:pPr>
            <a:r>
              <a:rPr lang="fa-IR" sz="2000" b="0" i="0" u="none" strike="noStrike" cap="none" dirty="0">
                <a:solidFill>
                  <a:schemeClr val="bg1"/>
                </a:solidFill>
                <a:latin typeface="Times New Roman"/>
                <a:ea typeface="Times New Roman"/>
                <a:cs typeface="B Arash" panose="00000400000000000000" pitchFamily="2" charset="-78"/>
                <a:sym typeface="Times New Roman"/>
              </a:rPr>
              <a:t>انگیزه تحصیلی </a:t>
            </a:r>
            <a:endParaRPr lang="fa-IR" sz="1050" b="0" i="0" u="none" strike="noStrike" cap="none" dirty="0">
              <a:solidFill>
                <a:schemeClr val="bg1"/>
              </a:solidFill>
              <a:latin typeface="Calibri"/>
              <a:ea typeface="Calibri"/>
              <a:cs typeface="B Arash" panose="00000400000000000000" pitchFamily="2" charset="-78"/>
              <a:sym typeface="Calibri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DDF746E6-C929-9D7B-68C3-7CCE0E94EDD6}"/>
              </a:ext>
            </a:extLst>
          </p:cNvPr>
          <p:cNvSpPr/>
          <p:nvPr/>
        </p:nvSpPr>
        <p:spPr>
          <a:xfrm>
            <a:off x="5950064" y="5924124"/>
            <a:ext cx="3516109" cy="2833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Low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dirty="0">
                <a:solidFill>
                  <a:schemeClr val="bg1"/>
                </a:solidFill>
                <a:effectLst/>
                <a:latin typeface="Bnazanin"/>
                <a:ea typeface="Bnazanin"/>
                <a:cs typeface="B Nazanin" panose="00000400000000000000" pitchFamily="2" charset="-78"/>
              </a:rPr>
              <a:t>در دانش‌آموزان رشته ریاضی انگیزش تحصیلی با کمال‌گرایی مثبت در ارتباط بوده و بین آن‌ها همبستگی مثبت وجود داشت. یعنی این دو مولفه با هم کم یا زیاد می‌شوند. بین انگیزش تحصیلی و کمال‌گرایی منفی رابطه‌ای وجود نداشت.</a:t>
            </a:r>
          </a:p>
          <a:p>
            <a:pPr algn="justLow" rtl="1">
              <a:lnSpc>
                <a:spcPct val="107000"/>
              </a:lnSpc>
              <a:spcAft>
                <a:spcPts val="800"/>
              </a:spcAft>
            </a:pPr>
            <a:r>
              <a:rPr lang="fa-IR" dirty="0">
                <a:solidFill>
                  <a:schemeClr val="bg1"/>
                </a:solidFill>
                <a:effectLst/>
                <a:latin typeface="Bnazanin"/>
                <a:ea typeface="Bnazanin"/>
                <a:cs typeface="B Nazanin" panose="00000400000000000000" pitchFamily="2" charset="-78"/>
              </a:rPr>
              <a:t>در دانش‌آموزان </a:t>
            </a:r>
            <a:r>
              <a:rPr lang="fa-IR" dirty="0">
                <a:solidFill>
                  <a:schemeClr val="bg1"/>
                </a:solidFill>
                <a:latin typeface="Bnazanin"/>
                <a:ea typeface="Bnazanin"/>
                <a:cs typeface="B Nazanin" panose="00000400000000000000" pitchFamily="2" charset="-78"/>
              </a:rPr>
              <a:t>رشته تجربی انگیزش تحصیلی با هر دو نوع کمال‌گرایی مثبت و منفی رابطه معنادار داشت. </a:t>
            </a:r>
          </a:p>
          <a:p>
            <a:pPr marL="0" marR="0" algn="justLow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dirty="0">
                <a:solidFill>
                  <a:schemeClr val="bg1"/>
                </a:solidFill>
                <a:effectLst/>
                <a:latin typeface="Bnazanin"/>
                <a:ea typeface="Bnazanin"/>
                <a:cs typeface="B Nazanin" panose="00000400000000000000" pitchFamily="2" charset="-78"/>
              </a:rPr>
              <a:t> در این دانش‌آموزان انگیزش تحصیلی با کمال‌گرایی مثبت همبستگی  مثبت داشت، اما میان انگیزش تحصیلی و کمال‌گرایی منفی، همبستگی منفی وجود داشت. به این معنی که با افزایش کمال‌گرایی منفی، انگیزش تحصیلی این دانش‌آموزان کاهش می‌یابد.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882</Words>
  <Application>Microsoft Office PowerPoint</Application>
  <PresentationFormat>A3 Paper (297x420 mm)</PresentationFormat>
  <Paragraphs>36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MinooshB</dc:creator>
  <cp:lastModifiedBy>fariba faraji</cp:lastModifiedBy>
  <cp:revision>43</cp:revision>
  <dcterms:modified xsi:type="dcterms:W3CDTF">2022-05-07T07:04:41Z</dcterms:modified>
</cp:coreProperties>
</file>